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0058400" cy="7772400"/>
  <p:notesSz cx="6858000" cy="9144000"/>
  <p:defaultTextStyle>
    <a:defPPr>
      <a:defRPr lang="en-US"/>
    </a:defPPr>
    <a:lvl1pPr marL="0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1pPr>
    <a:lvl2pPr marL="509412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2pPr>
    <a:lvl3pPr marL="1018824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3pPr>
    <a:lvl4pPr marL="1528237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2037649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547061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6pPr>
    <a:lvl7pPr marL="3056473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7pPr>
    <a:lvl8pPr marL="3565886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8pPr>
    <a:lvl9pPr marL="4075298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246" d="100"/>
          <a:sy n="246" d="100"/>
        </p:scale>
        <p:origin x="9144" y="7674"/>
      </p:cViewPr>
      <p:guideLst>
        <p:guide orient="horz" pos="3264"/>
        <p:guide pos="1104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4380" y="2414482"/>
            <a:ext cx="8549640" cy="166602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8760" y="4404360"/>
            <a:ext cx="7040880" cy="198628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094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188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282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376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470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564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5658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0752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91AFCE-0CFE-4CC1-8971-78E8A927DB02}" type="datetimeFigureOut">
              <a:rPr lang="en-US" smtClean="0"/>
              <a:t>10/17/2018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18334-D2AB-4DCE-9E29-0D7A452AA8D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91AFCE-0CFE-4CC1-8971-78E8A927DB02}" type="datetimeFigureOut">
              <a:rPr lang="en-US" smtClean="0"/>
              <a:t>10/17/2018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18334-D2AB-4DCE-9E29-0D7A452AA8D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292340" y="311257"/>
            <a:ext cx="2263140" cy="663172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311257"/>
            <a:ext cx="6621780" cy="663172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91AFCE-0CFE-4CC1-8971-78E8A927DB02}" type="datetimeFigureOut">
              <a:rPr lang="en-US" smtClean="0"/>
              <a:t>10/17/2018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18334-D2AB-4DCE-9E29-0D7A452AA8D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91AFCE-0CFE-4CC1-8971-78E8A927DB02}" type="datetimeFigureOut">
              <a:rPr lang="en-US" smtClean="0"/>
              <a:t>10/17/2018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18334-D2AB-4DCE-9E29-0D7A452AA8D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4544" y="4994487"/>
            <a:ext cx="8549640" cy="1543685"/>
          </a:xfrm>
        </p:spPr>
        <p:txBody>
          <a:bodyPr anchor="t"/>
          <a:lstStyle>
            <a:lvl1pPr algn="l">
              <a:defRPr sz="45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4544" y="3294275"/>
            <a:ext cx="8549640" cy="1700212"/>
          </a:xfrm>
        </p:spPr>
        <p:txBody>
          <a:bodyPr anchor="b"/>
          <a:lstStyle>
            <a:lvl1pPr marL="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509412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1018824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2823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3764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54706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05647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56588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07529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91AFCE-0CFE-4CC1-8971-78E8A927DB02}" type="datetimeFigureOut">
              <a:rPr lang="en-US" smtClean="0"/>
              <a:t>10/17/2018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18334-D2AB-4DCE-9E29-0D7A452AA8D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2920" y="1813560"/>
            <a:ext cx="4442460" cy="5129425"/>
          </a:xfrm>
        </p:spPr>
        <p:txBody>
          <a:bodyPr/>
          <a:lstStyle>
            <a:lvl1pPr>
              <a:defRPr sz="3100"/>
            </a:lvl1pPr>
            <a:lvl2pPr>
              <a:defRPr sz="27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3020" y="1813560"/>
            <a:ext cx="4442460" cy="5129425"/>
          </a:xfrm>
        </p:spPr>
        <p:txBody>
          <a:bodyPr/>
          <a:lstStyle>
            <a:lvl1pPr>
              <a:defRPr sz="3100"/>
            </a:lvl1pPr>
            <a:lvl2pPr>
              <a:defRPr sz="27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91AFCE-0CFE-4CC1-8971-78E8A927DB02}" type="datetimeFigureOut">
              <a:rPr lang="en-US" smtClean="0"/>
              <a:t>10/17/2018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18334-D2AB-4DCE-9E29-0D7A452AA8D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2920" y="1739795"/>
            <a:ext cx="4444207" cy="725064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09412" indent="0">
              <a:buNone/>
              <a:defRPr sz="2200" b="1"/>
            </a:lvl2pPr>
            <a:lvl3pPr marL="1018824" indent="0">
              <a:buNone/>
              <a:defRPr sz="2000" b="1"/>
            </a:lvl3pPr>
            <a:lvl4pPr marL="1528237" indent="0">
              <a:buNone/>
              <a:defRPr sz="1800" b="1"/>
            </a:lvl4pPr>
            <a:lvl5pPr marL="2037649" indent="0">
              <a:buNone/>
              <a:defRPr sz="1800" b="1"/>
            </a:lvl5pPr>
            <a:lvl6pPr marL="2547061" indent="0">
              <a:buNone/>
              <a:defRPr sz="1800" b="1"/>
            </a:lvl6pPr>
            <a:lvl7pPr marL="3056473" indent="0">
              <a:buNone/>
              <a:defRPr sz="1800" b="1"/>
            </a:lvl7pPr>
            <a:lvl8pPr marL="3565886" indent="0">
              <a:buNone/>
              <a:defRPr sz="1800" b="1"/>
            </a:lvl8pPr>
            <a:lvl9pPr marL="4075298" indent="0">
              <a:buNone/>
              <a:defRPr sz="18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2920" y="2464859"/>
            <a:ext cx="4444207" cy="4478126"/>
          </a:xfrm>
        </p:spPr>
        <p:txBody>
          <a:bodyPr/>
          <a:lstStyle>
            <a:lvl1pPr>
              <a:defRPr sz="27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09528" y="1739795"/>
            <a:ext cx="4445953" cy="725064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09412" indent="0">
              <a:buNone/>
              <a:defRPr sz="2200" b="1"/>
            </a:lvl2pPr>
            <a:lvl3pPr marL="1018824" indent="0">
              <a:buNone/>
              <a:defRPr sz="2000" b="1"/>
            </a:lvl3pPr>
            <a:lvl4pPr marL="1528237" indent="0">
              <a:buNone/>
              <a:defRPr sz="1800" b="1"/>
            </a:lvl4pPr>
            <a:lvl5pPr marL="2037649" indent="0">
              <a:buNone/>
              <a:defRPr sz="1800" b="1"/>
            </a:lvl5pPr>
            <a:lvl6pPr marL="2547061" indent="0">
              <a:buNone/>
              <a:defRPr sz="1800" b="1"/>
            </a:lvl6pPr>
            <a:lvl7pPr marL="3056473" indent="0">
              <a:buNone/>
              <a:defRPr sz="1800" b="1"/>
            </a:lvl7pPr>
            <a:lvl8pPr marL="3565886" indent="0">
              <a:buNone/>
              <a:defRPr sz="1800" b="1"/>
            </a:lvl8pPr>
            <a:lvl9pPr marL="4075298" indent="0">
              <a:buNone/>
              <a:defRPr sz="18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09528" y="2464859"/>
            <a:ext cx="4445953" cy="4478126"/>
          </a:xfrm>
        </p:spPr>
        <p:txBody>
          <a:bodyPr/>
          <a:lstStyle>
            <a:lvl1pPr>
              <a:defRPr sz="27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91AFCE-0CFE-4CC1-8971-78E8A927DB02}" type="datetimeFigureOut">
              <a:rPr lang="en-US" smtClean="0"/>
              <a:t>10/17/2018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18334-D2AB-4DCE-9E29-0D7A452AA8D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91AFCE-0CFE-4CC1-8971-78E8A927DB02}" type="datetimeFigureOut">
              <a:rPr lang="en-US" smtClean="0"/>
              <a:t>10/17/2018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18334-D2AB-4DCE-9E29-0D7A452AA8D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91AFCE-0CFE-4CC1-8971-78E8A927DB02}" type="datetimeFigureOut">
              <a:rPr lang="en-US" smtClean="0"/>
              <a:t>10/17/2018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18334-D2AB-4DCE-9E29-0D7A452AA8D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1" y="309457"/>
            <a:ext cx="3309144" cy="1316990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32555" y="309457"/>
            <a:ext cx="5622925" cy="6633528"/>
          </a:xfrm>
        </p:spPr>
        <p:txBody>
          <a:bodyPr/>
          <a:lstStyle>
            <a:lvl1pPr>
              <a:defRPr sz="3600"/>
            </a:lvl1pPr>
            <a:lvl2pPr>
              <a:defRPr sz="3100"/>
            </a:lvl2pPr>
            <a:lvl3pPr>
              <a:defRPr sz="27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2921" y="1626447"/>
            <a:ext cx="3309144" cy="5316538"/>
          </a:xfrm>
        </p:spPr>
        <p:txBody>
          <a:bodyPr/>
          <a:lstStyle>
            <a:lvl1pPr marL="0" indent="0">
              <a:buNone/>
              <a:defRPr sz="1600"/>
            </a:lvl1pPr>
            <a:lvl2pPr marL="509412" indent="0">
              <a:buNone/>
              <a:defRPr sz="1300"/>
            </a:lvl2pPr>
            <a:lvl3pPr marL="1018824" indent="0">
              <a:buNone/>
              <a:defRPr sz="1100"/>
            </a:lvl3pPr>
            <a:lvl4pPr marL="1528237" indent="0">
              <a:buNone/>
              <a:defRPr sz="1000"/>
            </a:lvl4pPr>
            <a:lvl5pPr marL="2037649" indent="0">
              <a:buNone/>
              <a:defRPr sz="1000"/>
            </a:lvl5pPr>
            <a:lvl6pPr marL="2547061" indent="0">
              <a:buNone/>
              <a:defRPr sz="1000"/>
            </a:lvl6pPr>
            <a:lvl7pPr marL="3056473" indent="0">
              <a:buNone/>
              <a:defRPr sz="1000"/>
            </a:lvl7pPr>
            <a:lvl8pPr marL="3565886" indent="0">
              <a:buNone/>
              <a:defRPr sz="1000"/>
            </a:lvl8pPr>
            <a:lvl9pPr marL="4075298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91AFCE-0CFE-4CC1-8971-78E8A927DB02}" type="datetimeFigureOut">
              <a:rPr lang="en-US" smtClean="0"/>
              <a:t>10/17/2018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18334-D2AB-4DCE-9E29-0D7A452AA8D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1517" y="5440680"/>
            <a:ext cx="6035040" cy="642303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1517" y="694478"/>
            <a:ext cx="6035040" cy="4663440"/>
          </a:xfrm>
        </p:spPr>
        <p:txBody>
          <a:bodyPr/>
          <a:lstStyle>
            <a:lvl1pPr marL="0" indent="0">
              <a:buNone/>
              <a:defRPr sz="3600"/>
            </a:lvl1pPr>
            <a:lvl2pPr marL="509412" indent="0">
              <a:buNone/>
              <a:defRPr sz="3100"/>
            </a:lvl2pPr>
            <a:lvl3pPr marL="1018824" indent="0">
              <a:buNone/>
              <a:defRPr sz="2700"/>
            </a:lvl3pPr>
            <a:lvl4pPr marL="1528237" indent="0">
              <a:buNone/>
              <a:defRPr sz="2200"/>
            </a:lvl4pPr>
            <a:lvl5pPr marL="2037649" indent="0">
              <a:buNone/>
              <a:defRPr sz="2200"/>
            </a:lvl5pPr>
            <a:lvl6pPr marL="2547061" indent="0">
              <a:buNone/>
              <a:defRPr sz="2200"/>
            </a:lvl6pPr>
            <a:lvl7pPr marL="3056473" indent="0">
              <a:buNone/>
              <a:defRPr sz="2200"/>
            </a:lvl7pPr>
            <a:lvl8pPr marL="3565886" indent="0">
              <a:buNone/>
              <a:defRPr sz="2200"/>
            </a:lvl8pPr>
            <a:lvl9pPr marL="4075298" indent="0">
              <a:buNone/>
              <a:defRPr sz="22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1517" y="6082983"/>
            <a:ext cx="6035040" cy="912177"/>
          </a:xfrm>
        </p:spPr>
        <p:txBody>
          <a:bodyPr/>
          <a:lstStyle>
            <a:lvl1pPr marL="0" indent="0">
              <a:buNone/>
              <a:defRPr sz="1600"/>
            </a:lvl1pPr>
            <a:lvl2pPr marL="509412" indent="0">
              <a:buNone/>
              <a:defRPr sz="1300"/>
            </a:lvl2pPr>
            <a:lvl3pPr marL="1018824" indent="0">
              <a:buNone/>
              <a:defRPr sz="1100"/>
            </a:lvl3pPr>
            <a:lvl4pPr marL="1528237" indent="0">
              <a:buNone/>
              <a:defRPr sz="1000"/>
            </a:lvl4pPr>
            <a:lvl5pPr marL="2037649" indent="0">
              <a:buNone/>
              <a:defRPr sz="1000"/>
            </a:lvl5pPr>
            <a:lvl6pPr marL="2547061" indent="0">
              <a:buNone/>
              <a:defRPr sz="1000"/>
            </a:lvl6pPr>
            <a:lvl7pPr marL="3056473" indent="0">
              <a:buNone/>
              <a:defRPr sz="1000"/>
            </a:lvl7pPr>
            <a:lvl8pPr marL="3565886" indent="0">
              <a:buNone/>
              <a:defRPr sz="1000"/>
            </a:lvl8pPr>
            <a:lvl9pPr marL="4075298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91AFCE-0CFE-4CC1-8971-78E8A927DB02}" type="datetimeFigureOut">
              <a:rPr lang="en-US" smtClean="0"/>
              <a:t>10/17/2018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18334-D2AB-4DCE-9E29-0D7A452AA8D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02920" y="311256"/>
            <a:ext cx="9052560" cy="1295400"/>
          </a:xfrm>
          <a:prstGeom prst="rect">
            <a:avLst/>
          </a:prstGeom>
        </p:spPr>
        <p:txBody>
          <a:bodyPr vert="horz" lIns="101882" tIns="50941" rIns="101882" bIns="50941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2920" y="1813560"/>
            <a:ext cx="9052560" cy="5129425"/>
          </a:xfrm>
          <a:prstGeom prst="rect">
            <a:avLst/>
          </a:prstGeom>
        </p:spPr>
        <p:txBody>
          <a:bodyPr vert="horz" lIns="101882" tIns="50941" rIns="101882" bIns="50941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02920" y="7203864"/>
            <a:ext cx="2346960" cy="413808"/>
          </a:xfrm>
          <a:prstGeom prst="rect">
            <a:avLst/>
          </a:prstGeom>
        </p:spPr>
        <p:txBody>
          <a:bodyPr vert="horz" lIns="101882" tIns="50941" rIns="101882" bIns="50941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91AFCE-0CFE-4CC1-8971-78E8A927DB02}" type="datetimeFigureOut">
              <a:rPr lang="en-US" smtClean="0"/>
              <a:t>10/17/2018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36620" y="7203864"/>
            <a:ext cx="3185160" cy="413808"/>
          </a:xfrm>
          <a:prstGeom prst="rect">
            <a:avLst/>
          </a:prstGeom>
        </p:spPr>
        <p:txBody>
          <a:bodyPr vert="horz" lIns="101882" tIns="50941" rIns="101882" bIns="50941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208520" y="7203864"/>
            <a:ext cx="2346960" cy="413808"/>
          </a:xfrm>
          <a:prstGeom prst="rect">
            <a:avLst/>
          </a:prstGeom>
        </p:spPr>
        <p:txBody>
          <a:bodyPr vert="horz" lIns="101882" tIns="50941" rIns="101882" bIns="50941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F18334-D2AB-4DCE-9E29-0D7A452AA8D4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018824" rtl="0" eaLnBrk="1" latinLnBrk="0" hangingPunct="1">
        <a:spcBef>
          <a:spcPct val="0"/>
        </a:spcBef>
        <a:buNone/>
        <a:defRPr sz="49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82059" indent="-382059" algn="l" defTabSz="1018824" rtl="0" eaLnBrk="1" latinLnBrk="0" hangingPunct="1">
        <a:spcBef>
          <a:spcPct val="20000"/>
        </a:spcBef>
        <a:buFont typeface="Arial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827795" indent="-318383" algn="l" defTabSz="1018824" rtl="0" eaLnBrk="1" latinLnBrk="0" hangingPunct="1">
        <a:spcBef>
          <a:spcPct val="20000"/>
        </a:spcBef>
        <a:buFont typeface="Arial" pitchFamily="34" charset="0"/>
        <a:buChar char="–"/>
        <a:defRPr sz="3100" kern="1200">
          <a:solidFill>
            <a:schemeClr val="tx1"/>
          </a:solidFill>
          <a:latin typeface="+mn-lt"/>
          <a:ea typeface="+mn-ea"/>
          <a:cs typeface="+mn-cs"/>
        </a:defRPr>
      </a:lvl2pPr>
      <a:lvl3pPr marL="1273531" indent="-254706" algn="l" defTabSz="1018824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1782943" indent="-254706" algn="l" defTabSz="1018824" rtl="0" eaLnBrk="1" latinLnBrk="0" hangingPunct="1">
        <a:spcBef>
          <a:spcPct val="20000"/>
        </a:spcBef>
        <a:buFont typeface="Arial" pitchFamily="34" charset="0"/>
        <a:buChar char="–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292355" indent="-254706" algn="l" defTabSz="1018824" rtl="0" eaLnBrk="1" latinLnBrk="0" hangingPunct="1">
        <a:spcBef>
          <a:spcPct val="20000"/>
        </a:spcBef>
        <a:buFont typeface="Arial" pitchFamily="34" charset="0"/>
        <a:buChar char="»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801767" indent="-254706" algn="l" defTabSz="1018824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311180" indent="-254706" algn="l" defTabSz="1018824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820592" indent="-254706" algn="l" defTabSz="1018824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330004" indent="-254706" algn="l" defTabSz="1018824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9412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18824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28237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37649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47061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56473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565886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075298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https://s.yimg.com/aah/metroline/grandstream-gxp2170-ip-phone-27.pn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" y="627654"/>
            <a:ext cx="2062724" cy="20827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4046915"/>
            <a:ext cx="2307972" cy="23779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703319" y="609600"/>
            <a:ext cx="2582088" cy="20054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131777" y="4114800"/>
            <a:ext cx="2317023" cy="22535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669003" y="4060261"/>
            <a:ext cx="2700430" cy="24167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2" name="Picture 8" descr="https://s.yimg.com/aah/metroline/grandstream-gx2140-ip-phone-22.pn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139939" y="631742"/>
            <a:ext cx="2388891" cy="2100263"/>
          </a:xfrm>
          <a:prstGeom prst="rect">
            <a:avLst/>
          </a:prstGeom>
          <a:noFill/>
        </p:spPr>
      </p:pic>
      <p:sp>
        <p:nvSpPr>
          <p:cNvPr id="16" name="Rectangle 15"/>
          <p:cNvSpPr/>
          <p:nvPr/>
        </p:nvSpPr>
        <p:spPr>
          <a:xfrm>
            <a:off x="1219201" y="2582485"/>
            <a:ext cx="1752599" cy="27699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en-US" sz="1200" b="1" dirty="0"/>
              <a:t>Grandstream </a:t>
            </a:r>
            <a:r>
              <a:rPr lang="en-US" sz="1200" b="1" dirty="0" smtClean="0"/>
              <a:t>GXP2170</a:t>
            </a:r>
            <a:endParaRPr lang="en-US" sz="1200" b="1" dirty="0"/>
          </a:p>
        </p:txBody>
      </p:sp>
      <p:sp>
        <p:nvSpPr>
          <p:cNvPr id="17" name="Rectangle 16"/>
          <p:cNvSpPr/>
          <p:nvPr/>
        </p:nvSpPr>
        <p:spPr>
          <a:xfrm>
            <a:off x="4343401" y="2582485"/>
            <a:ext cx="1752599" cy="27699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en-US" sz="1200" b="1" dirty="0"/>
              <a:t>Grandstream </a:t>
            </a:r>
            <a:r>
              <a:rPr lang="en-US" sz="1200" b="1" dirty="0" smtClean="0"/>
              <a:t>GXP2160</a:t>
            </a:r>
            <a:endParaRPr lang="en-US" sz="1200" b="1" dirty="0"/>
          </a:p>
        </p:txBody>
      </p:sp>
      <p:sp>
        <p:nvSpPr>
          <p:cNvPr id="18" name="Rectangle 17"/>
          <p:cNvSpPr/>
          <p:nvPr/>
        </p:nvSpPr>
        <p:spPr>
          <a:xfrm>
            <a:off x="7924800" y="2582485"/>
            <a:ext cx="1447800" cy="27699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en-US" sz="1200" b="1" dirty="0" smtClean="0"/>
              <a:t>Grandstream 2140</a:t>
            </a:r>
            <a:endParaRPr lang="en-US" sz="1200" b="1" dirty="0"/>
          </a:p>
        </p:txBody>
      </p:sp>
      <p:sp>
        <p:nvSpPr>
          <p:cNvPr id="19" name="Rectangle 18"/>
          <p:cNvSpPr/>
          <p:nvPr/>
        </p:nvSpPr>
        <p:spPr>
          <a:xfrm>
            <a:off x="1066800" y="6324600"/>
            <a:ext cx="1676400" cy="27699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en-US" sz="1200" b="1" dirty="0"/>
              <a:t>Grandstream </a:t>
            </a:r>
            <a:r>
              <a:rPr lang="en-US" sz="1200" b="1" dirty="0" smtClean="0"/>
              <a:t>GXP2135</a:t>
            </a:r>
            <a:endParaRPr lang="en-US" sz="1200" b="1" dirty="0"/>
          </a:p>
        </p:txBody>
      </p:sp>
      <p:sp>
        <p:nvSpPr>
          <p:cNvPr id="20" name="Rectangle 19"/>
          <p:cNvSpPr/>
          <p:nvPr/>
        </p:nvSpPr>
        <p:spPr>
          <a:xfrm>
            <a:off x="4572001" y="6276201"/>
            <a:ext cx="1676399" cy="27699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en-US" sz="1200" b="1" dirty="0"/>
              <a:t>Grandstream </a:t>
            </a:r>
            <a:r>
              <a:rPr lang="en-US" sz="1200" b="1" dirty="0" smtClean="0"/>
              <a:t>GXP1630</a:t>
            </a:r>
            <a:endParaRPr lang="en-US" sz="1200" b="1" dirty="0"/>
          </a:p>
        </p:txBody>
      </p:sp>
      <p:sp>
        <p:nvSpPr>
          <p:cNvPr id="21" name="Rectangle 20"/>
          <p:cNvSpPr/>
          <p:nvPr/>
        </p:nvSpPr>
        <p:spPr>
          <a:xfrm>
            <a:off x="7772400" y="6352401"/>
            <a:ext cx="1828799" cy="27699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en-US" sz="1200" b="1" dirty="0"/>
              <a:t>Grandstream GXP2130 V2</a:t>
            </a:r>
          </a:p>
        </p:txBody>
      </p:sp>
      <p:pic>
        <p:nvPicPr>
          <p:cNvPr id="1036" name="Picture 12" descr="Image result for grandstream logo pn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3810000" y="-76200"/>
            <a:ext cx="2514084" cy="838200"/>
          </a:xfrm>
          <a:prstGeom prst="rect">
            <a:avLst/>
          </a:prstGeom>
          <a:noFill/>
        </p:spPr>
      </p:pic>
      <p:sp>
        <p:nvSpPr>
          <p:cNvPr id="23" name="Rectangle 22"/>
          <p:cNvSpPr/>
          <p:nvPr/>
        </p:nvSpPr>
        <p:spPr>
          <a:xfrm>
            <a:off x="762000" y="6665893"/>
            <a:ext cx="25146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800" dirty="0" smtClean="0"/>
              <a:t>2.8 inch (320x240) color-screen LCD</a:t>
            </a:r>
            <a:endParaRPr lang="en-US" sz="800" dirty="0" smtClean="0"/>
          </a:p>
          <a:p>
            <a:pPr>
              <a:buFont typeface="Arial" pitchFamily="34" charset="0"/>
              <a:buChar char="•"/>
            </a:pPr>
            <a:r>
              <a:rPr lang="en-US" sz="800" dirty="0" smtClean="0"/>
              <a:t>8 lines 4 </a:t>
            </a:r>
            <a:r>
              <a:rPr lang="en-US" sz="800" dirty="0"/>
              <a:t>SIP accounts, 4 </a:t>
            </a:r>
            <a:r>
              <a:rPr lang="en-US" sz="800" dirty="0" smtClean="0"/>
              <a:t>programmable soft </a:t>
            </a:r>
            <a:r>
              <a:rPr lang="en-US" sz="800" dirty="0"/>
              <a:t>keys</a:t>
            </a:r>
          </a:p>
          <a:p>
            <a:pPr>
              <a:buFont typeface="Arial" pitchFamily="34" charset="0"/>
              <a:buChar char="•"/>
            </a:pPr>
            <a:r>
              <a:rPr lang="en-US" sz="800" dirty="0"/>
              <a:t>Dual </a:t>
            </a:r>
            <a:r>
              <a:rPr lang="en-US" sz="800" dirty="0" smtClean="0"/>
              <a:t>switched </a:t>
            </a:r>
            <a:r>
              <a:rPr lang="en-US" sz="800" dirty="0"/>
              <a:t>Gigabit ports, built-in </a:t>
            </a:r>
            <a:r>
              <a:rPr lang="en-US" sz="800" dirty="0" err="1"/>
              <a:t>PoE</a:t>
            </a:r>
            <a:endParaRPr lang="en-US" sz="800" dirty="0"/>
          </a:p>
          <a:p>
            <a:pPr>
              <a:buFont typeface="Arial" pitchFamily="34" charset="0"/>
              <a:buChar char="•"/>
            </a:pPr>
            <a:r>
              <a:rPr lang="en-US" sz="800" dirty="0"/>
              <a:t>32 </a:t>
            </a:r>
            <a:r>
              <a:rPr lang="en-US" sz="800" dirty="0" smtClean="0"/>
              <a:t>programmable /customizable </a:t>
            </a:r>
            <a:r>
              <a:rPr lang="en-US" sz="800" dirty="0"/>
              <a:t>BLF/speed-dial keys</a:t>
            </a:r>
          </a:p>
          <a:p>
            <a:pPr>
              <a:buFont typeface="Arial" pitchFamily="34" charset="0"/>
              <a:buChar char="•"/>
            </a:pPr>
            <a:r>
              <a:rPr lang="en-US" sz="800" dirty="0"/>
              <a:t>Built-in </a:t>
            </a:r>
            <a:r>
              <a:rPr lang="en-US" sz="800" dirty="0" smtClean="0"/>
              <a:t>Bluetooth</a:t>
            </a:r>
            <a:endParaRPr lang="en-US" sz="800" dirty="0"/>
          </a:p>
          <a:p>
            <a:r>
              <a:rPr lang="en-US" sz="800" dirty="0" smtClean="0"/>
              <a:t>HD </a:t>
            </a:r>
            <a:r>
              <a:rPr lang="en-US" sz="800" dirty="0"/>
              <a:t>audio on speakerphone and handset</a:t>
            </a:r>
          </a:p>
          <a:p>
            <a:r>
              <a:rPr lang="en-US" sz="800" dirty="0"/>
              <a:t>Dual-switched Gigabit ports, integrated </a:t>
            </a:r>
            <a:r>
              <a:rPr lang="en-US" sz="800" dirty="0" err="1"/>
              <a:t>PoE</a:t>
            </a:r>
            <a:endParaRPr lang="en-US" sz="800" dirty="0"/>
          </a:p>
        </p:txBody>
      </p:sp>
      <p:sp>
        <p:nvSpPr>
          <p:cNvPr id="24" name="Rectangle 23"/>
          <p:cNvSpPr/>
          <p:nvPr/>
        </p:nvSpPr>
        <p:spPr>
          <a:xfrm>
            <a:off x="762000" y="2895600"/>
            <a:ext cx="25146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800" dirty="0"/>
              <a:t>4.3 inch (480x272) color-screen </a:t>
            </a:r>
            <a:r>
              <a:rPr lang="en-US" sz="800" dirty="0" smtClean="0"/>
              <a:t>LCD</a:t>
            </a:r>
          </a:p>
          <a:p>
            <a:pPr>
              <a:buFont typeface="Arial" pitchFamily="34" charset="0"/>
              <a:buChar char="•"/>
            </a:pPr>
            <a:r>
              <a:rPr lang="en-US" sz="800" dirty="0" smtClean="0"/>
              <a:t>12 lines 6 </a:t>
            </a:r>
            <a:r>
              <a:rPr lang="en-US" sz="800" dirty="0"/>
              <a:t>SIP accounts, </a:t>
            </a:r>
            <a:r>
              <a:rPr lang="en-US" sz="800" dirty="0" smtClean="0"/>
              <a:t>5 programmable soft </a:t>
            </a:r>
            <a:r>
              <a:rPr lang="en-US" sz="800" dirty="0"/>
              <a:t>keys</a:t>
            </a:r>
          </a:p>
          <a:p>
            <a:pPr>
              <a:buFont typeface="Arial" pitchFamily="34" charset="0"/>
              <a:buChar char="•"/>
            </a:pPr>
            <a:r>
              <a:rPr lang="en-US" sz="800" dirty="0"/>
              <a:t>Dual </a:t>
            </a:r>
            <a:r>
              <a:rPr lang="en-US" sz="800" dirty="0" smtClean="0"/>
              <a:t>switched </a:t>
            </a:r>
            <a:r>
              <a:rPr lang="en-US" sz="800" dirty="0"/>
              <a:t>Gigabit ports, built-in </a:t>
            </a:r>
            <a:r>
              <a:rPr lang="en-US" sz="800" dirty="0" err="1"/>
              <a:t>PoE</a:t>
            </a:r>
            <a:endParaRPr lang="en-US" sz="800" dirty="0"/>
          </a:p>
          <a:p>
            <a:pPr>
              <a:buFont typeface="Arial" pitchFamily="34" charset="0"/>
              <a:buChar char="•"/>
            </a:pPr>
            <a:r>
              <a:rPr lang="en-US" sz="800" dirty="0" smtClean="0"/>
              <a:t>48 programmable /customizable </a:t>
            </a:r>
            <a:r>
              <a:rPr lang="en-US" sz="800" dirty="0"/>
              <a:t>BLF/speed-dial keys</a:t>
            </a:r>
          </a:p>
          <a:p>
            <a:pPr>
              <a:buFont typeface="Arial" pitchFamily="34" charset="0"/>
              <a:buChar char="•"/>
            </a:pPr>
            <a:r>
              <a:rPr lang="en-US" sz="800" dirty="0"/>
              <a:t>Built-in </a:t>
            </a:r>
            <a:r>
              <a:rPr lang="en-US" sz="800" dirty="0" smtClean="0"/>
              <a:t>Bluetooth</a:t>
            </a:r>
            <a:endParaRPr lang="en-US" sz="800" dirty="0"/>
          </a:p>
          <a:p>
            <a:pPr>
              <a:buFont typeface="Arial" pitchFamily="34" charset="0"/>
              <a:buChar char="•"/>
            </a:pPr>
            <a:r>
              <a:rPr lang="en-US" sz="800" dirty="0"/>
              <a:t>HD </a:t>
            </a:r>
            <a:r>
              <a:rPr lang="en-US" sz="800" dirty="0" smtClean="0"/>
              <a:t>audio handset </a:t>
            </a:r>
            <a:r>
              <a:rPr lang="en-US" sz="800" dirty="0"/>
              <a:t>and </a:t>
            </a:r>
            <a:r>
              <a:rPr lang="en-US" sz="800" dirty="0" smtClean="0"/>
              <a:t>speakerphone</a:t>
            </a:r>
          </a:p>
          <a:p>
            <a:pPr>
              <a:buFont typeface="Arial" pitchFamily="34" charset="0"/>
              <a:buChar char="•"/>
            </a:pPr>
            <a:r>
              <a:rPr lang="en-US" sz="800" dirty="0" smtClean="0"/>
              <a:t>5-way </a:t>
            </a:r>
            <a:r>
              <a:rPr lang="en-US" sz="800" dirty="0"/>
              <a:t>audio conferencing </a:t>
            </a:r>
            <a:r>
              <a:rPr lang="en-US" sz="800" dirty="0" smtClean="0"/>
              <a:t>for calls</a:t>
            </a:r>
            <a:endParaRPr lang="en-US" sz="800" dirty="0"/>
          </a:p>
        </p:txBody>
      </p:sp>
      <p:sp>
        <p:nvSpPr>
          <p:cNvPr id="25" name="Rectangle 24"/>
          <p:cNvSpPr/>
          <p:nvPr/>
        </p:nvSpPr>
        <p:spPr>
          <a:xfrm>
            <a:off x="4114800" y="2855893"/>
            <a:ext cx="25146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800" dirty="0"/>
              <a:t>4.3 inch (480x272) color-screen </a:t>
            </a:r>
            <a:r>
              <a:rPr lang="en-US" sz="800" dirty="0" smtClean="0"/>
              <a:t>LCD</a:t>
            </a:r>
          </a:p>
          <a:p>
            <a:pPr>
              <a:buFont typeface="Arial" pitchFamily="34" charset="0"/>
              <a:buChar char="•"/>
            </a:pPr>
            <a:r>
              <a:rPr lang="en-US" sz="800" dirty="0" smtClean="0"/>
              <a:t>6 lines 6 </a:t>
            </a:r>
            <a:r>
              <a:rPr lang="en-US" sz="800" dirty="0"/>
              <a:t>SIP accounts, </a:t>
            </a:r>
            <a:r>
              <a:rPr lang="en-US" sz="800" dirty="0" smtClean="0"/>
              <a:t>5 programmable soft </a:t>
            </a:r>
            <a:r>
              <a:rPr lang="en-US" sz="800" dirty="0"/>
              <a:t>keys</a:t>
            </a:r>
          </a:p>
          <a:p>
            <a:pPr>
              <a:buFont typeface="Arial" pitchFamily="34" charset="0"/>
              <a:buChar char="•"/>
            </a:pPr>
            <a:r>
              <a:rPr lang="en-US" sz="800" dirty="0"/>
              <a:t>Dual </a:t>
            </a:r>
            <a:r>
              <a:rPr lang="en-US" sz="800" dirty="0" smtClean="0"/>
              <a:t>switched </a:t>
            </a:r>
            <a:r>
              <a:rPr lang="en-US" sz="800" dirty="0"/>
              <a:t>Gigabit ports, built-in </a:t>
            </a:r>
            <a:r>
              <a:rPr lang="en-US" sz="800" dirty="0" err="1"/>
              <a:t>PoE</a:t>
            </a:r>
            <a:endParaRPr lang="en-US" sz="800" dirty="0"/>
          </a:p>
          <a:p>
            <a:pPr>
              <a:buFont typeface="Arial" pitchFamily="34" charset="0"/>
              <a:buChar char="•"/>
            </a:pPr>
            <a:r>
              <a:rPr lang="en-US" sz="800" dirty="0" smtClean="0"/>
              <a:t>24 programmable /customizable </a:t>
            </a:r>
            <a:r>
              <a:rPr lang="en-US" sz="800" dirty="0"/>
              <a:t>BLF/speed-dial keys</a:t>
            </a:r>
          </a:p>
          <a:p>
            <a:pPr>
              <a:buFont typeface="Arial" pitchFamily="34" charset="0"/>
              <a:buChar char="•"/>
            </a:pPr>
            <a:r>
              <a:rPr lang="en-US" sz="800" dirty="0"/>
              <a:t>Built-in </a:t>
            </a:r>
            <a:r>
              <a:rPr lang="en-US" sz="800" dirty="0" smtClean="0"/>
              <a:t>Bluetooth</a:t>
            </a:r>
            <a:endParaRPr lang="en-US" sz="800" dirty="0"/>
          </a:p>
          <a:p>
            <a:pPr>
              <a:buFont typeface="Arial" pitchFamily="34" charset="0"/>
              <a:buChar char="•"/>
            </a:pPr>
            <a:r>
              <a:rPr lang="en-US" sz="800" dirty="0"/>
              <a:t>HD </a:t>
            </a:r>
            <a:r>
              <a:rPr lang="en-US" sz="800" dirty="0" smtClean="0"/>
              <a:t>audio handset </a:t>
            </a:r>
            <a:r>
              <a:rPr lang="en-US" sz="800" dirty="0"/>
              <a:t>and </a:t>
            </a:r>
            <a:r>
              <a:rPr lang="en-US" sz="800" dirty="0" smtClean="0"/>
              <a:t>speakerphone</a:t>
            </a:r>
          </a:p>
          <a:p>
            <a:pPr>
              <a:buFont typeface="Arial" pitchFamily="34" charset="0"/>
              <a:buChar char="•"/>
            </a:pPr>
            <a:r>
              <a:rPr lang="en-US" sz="800" dirty="0" smtClean="0"/>
              <a:t>5-way </a:t>
            </a:r>
            <a:r>
              <a:rPr lang="en-US" sz="800" dirty="0"/>
              <a:t>audio conferencing </a:t>
            </a:r>
            <a:r>
              <a:rPr lang="en-US" sz="800" dirty="0" smtClean="0"/>
              <a:t>for calls</a:t>
            </a:r>
            <a:endParaRPr lang="en-US" sz="800" dirty="0"/>
          </a:p>
        </p:txBody>
      </p:sp>
      <p:sp>
        <p:nvSpPr>
          <p:cNvPr id="26" name="Rectangle 25"/>
          <p:cNvSpPr/>
          <p:nvPr/>
        </p:nvSpPr>
        <p:spPr>
          <a:xfrm>
            <a:off x="7467600" y="2895600"/>
            <a:ext cx="25146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800" dirty="0"/>
              <a:t>4.3 inch (480x272) color-screen </a:t>
            </a:r>
            <a:r>
              <a:rPr lang="en-US" sz="800" dirty="0" smtClean="0"/>
              <a:t>LCD</a:t>
            </a:r>
          </a:p>
          <a:p>
            <a:pPr>
              <a:buFont typeface="Arial" pitchFamily="34" charset="0"/>
              <a:buChar char="•"/>
            </a:pPr>
            <a:r>
              <a:rPr lang="en-US" sz="800" dirty="0"/>
              <a:t>4</a:t>
            </a:r>
            <a:r>
              <a:rPr lang="en-US" sz="800" dirty="0" smtClean="0"/>
              <a:t> lines 4 </a:t>
            </a:r>
            <a:r>
              <a:rPr lang="en-US" sz="800" dirty="0"/>
              <a:t>SIP accounts, 5</a:t>
            </a:r>
            <a:r>
              <a:rPr lang="en-US" sz="800" dirty="0" smtClean="0"/>
              <a:t> programmable soft </a:t>
            </a:r>
            <a:r>
              <a:rPr lang="en-US" sz="800" dirty="0"/>
              <a:t>keys</a:t>
            </a:r>
          </a:p>
          <a:p>
            <a:pPr>
              <a:buFont typeface="Arial" pitchFamily="34" charset="0"/>
              <a:buChar char="•"/>
            </a:pPr>
            <a:r>
              <a:rPr lang="en-US" sz="800" dirty="0"/>
              <a:t>Dual </a:t>
            </a:r>
            <a:r>
              <a:rPr lang="en-US" sz="800" dirty="0" smtClean="0"/>
              <a:t>switched </a:t>
            </a:r>
            <a:r>
              <a:rPr lang="en-US" sz="800" dirty="0"/>
              <a:t>Gigabit ports, built-in </a:t>
            </a:r>
            <a:r>
              <a:rPr lang="en-US" sz="800" dirty="0" err="1"/>
              <a:t>PoE</a:t>
            </a:r>
            <a:endParaRPr lang="en-US" sz="800" dirty="0"/>
          </a:p>
          <a:p>
            <a:pPr>
              <a:buFont typeface="Arial" pitchFamily="34" charset="0"/>
              <a:buChar char="•"/>
            </a:pPr>
            <a:r>
              <a:rPr lang="en-US" sz="800" dirty="0" smtClean="0"/>
              <a:t>24 programmable /customizable </a:t>
            </a:r>
            <a:r>
              <a:rPr lang="en-US" sz="800" dirty="0"/>
              <a:t>BLF/speed-dial keys</a:t>
            </a:r>
          </a:p>
          <a:p>
            <a:pPr>
              <a:buFont typeface="Arial" pitchFamily="34" charset="0"/>
              <a:buChar char="•"/>
            </a:pPr>
            <a:r>
              <a:rPr lang="en-US" sz="800" dirty="0"/>
              <a:t>Built-in </a:t>
            </a:r>
            <a:r>
              <a:rPr lang="en-US" sz="800" dirty="0" smtClean="0"/>
              <a:t>Bluetooth</a:t>
            </a:r>
            <a:endParaRPr lang="en-US" sz="800" dirty="0"/>
          </a:p>
          <a:p>
            <a:pPr>
              <a:buFont typeface="Arial" pitchFamily="34" charset="0"/>
              <a:buChar char="•"/>
            </a:pPr>
            <a:r>
              <a:rPr lang="en-US" sz="800" dirty="0"/>
              <a:t>HD </a:t>
            </a:r>
            <a:r>
              <a:rPr lang="en-US" sz="800" dirty="0" smtClean="0"/>
              <a:t>audio handset </a:t>
            </a:r>
            <a:r>
              <a:rPr lang="en-US" sz="800" dirty="0"/>
              <a:t>and </a:t>
            </a:r>
            <a:r>
              <a:rPr lang="en-US" sz="800" dirty="0" smtClean="0"/>
              <a:t>speakerphone</a:t>
            </a:r>
          </a:p>
          <a:p>
            <a:pPr>
              <a:buFont typeface="Arial" pitchFamily="34" charset="0"/>
              <a:buChar char="•"/>
            </a:pPr>
            <a:r>
              <a:rPr lang="en-US" sz="800" dirty="0" smtClean="0"/>
              <a:t>5-way </a:t>
            </a:r>
            <a:r>
              <a:rPr lang="en-US" sz="800" dirty="0"/>
              <a:t>audio conferencing </a:t>
            </a:r>
            <a:r>
              <a:rPr lang="en-US" sz="800" dirty="0" smtClean="0"/>
              <a:t>for calls</a:t>
            </a:r>
            <a:endParaRPr lang="en-US" sz="800" dirty="0"/>
          </a:p>
        </p:txBody>
      </p:sp>
      <p:sp>
        <p:nvSpPr>
          <p:cNvPr id="27" name="Rectangle 26"/>
          <p:cNvSpPr/>
          <p:nvPr/>
        </p:nvSpPr>
        <p:spPr>
          <a:xfrm>
            <a:off x="7467600" y="6629400"/>
            <a:ext cx="25146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800" dirty="0" smtClean="0"/>
              <a:t>2.8 </a:t>
            </a:r>
            <a:r>
              <a:rPr lang="en-US" sz="800" dirty="0"/>
              <a:t>inch </a:t>
            </a:r>
            <a:r>
              <a:rPr lang="en-US" sz="800" dirty="0" smtClean="0"/>
              <a:t>(320x240) </a:t>
            </a:r>
            <a:r>
              <a:rPr lang="en-US" sz="800" dirty="0"/>
              <a:t>color-screen </a:t>
            </a:r>
            <a:r>
              <a:rPr lang="en-US" sz="800" dirty="0" smtClean="0"/>
              <a:t>LCD</a:t>
            </a:r>
          </a:p>
          <a:p>
            <a:pPr>
              <a:buFont typeface="Arial" pitchFamily="34" charset="0"/>
              <a:buChar char="•"/>
            </a:pPr>
            <a:r>
              <a:rPr lang="en-US" sz="800" dirty="0" smtClean="0"/>
              <a:t>3 lines 3 </a:t>
            </a:r>
            <a:r>
              <a:rPr lang="en-US" sz="800" dirty="0"/>
              <a:t>SIP accounts, </a:t>
            </a:r>
            <a:r>
              <a:rPr lang="en-US" sz="800" dirty="0" smtClean="0"/>
              <a:t>4 programmable soft </a:t>
            </a:r>
            <a:r>
              <a:rPr lang="en-US" sz="800" dirty="0"/>
              <a:t>keys</a:t>
            </a:r>
          </a:p>
          <a:p>
            <a:pPr>
              <a:buFont typeface="Arial" pitchFamily="34" charset="0"/>
              <a:buChar char="•"/>
            </a:pPr>
            <a:r>
              <a:rPr lang="en-US" sz="800" dirty="0"/>
              <a:t>Dual </a:t>
            </a:r>
            <a:r>
              <a:rPr lang="en-US" sz="800" dirty="0" smtClean="0"/>
              <a:t>switched </a:t>
            </a:r>
            <a:r>
              <a:rPr lang="en-US" sz="800" dirty="0"/>
              <a:t>Gigabit ports, built-in </a:t>
            </a:r>
            <a:r>
              <a:rPr lang="en-US" sz="800" dirty="0" err="1"/>
              <a:t>PoE</a:t>
            </a:r>
            <a:endParaRPr lang="en-US" sz="800" dirty="0"/>
          </a:p>
          <a:p>
            <a:pPr>
              <a:buFont typeface="Arial" pitchFamily="34" charset="0"/>
              <a:buChar char="•"/>
            </a:pPr>
            <a:r>
              <a:rPr lang="en-US" sz="800" dirty="0" smtClean="0"/>
              <a:t>8 programmable /customizable </a:t>
            </a:r>
            <a:r>
              <a:rPr lang="en-US" sz="800" dirty="0"/>
              <a:t>BLF/speed-dial keys</a:t>
            </a:r>
          </a:p>
          <a:p>
            <a:pPr>
              <a:buFont typeface="Arial" pitchFamily="34" charset="0"/>
              <a:buChar char="•"/>
            </a:pPr>
            <a:r>
              <a:rPr lang="en-US" sz="800" dirty="0"/>
              <a:t>Built-in </a:t>
            </a:r>
            <a:r>
              <a:rPr lang="en-US" sz="800" dirty="0" smtClean="0"/>
              <a:t>Bluetooth</a:t>
            </a:r>
            <a:endParaRPr lang="en-US" sz="800" dirty="0"/>
          </a:p>
          <a:p>
            <a:pPr>
              <a:buFont typeface="Arial" pitchFamily="34" charset="0"/>
              <a:buChar char="•"/>
            </a:pPr>
            <a:r>
              <a:rPr lang="en-US" sz="800" dirty="0"/>
              <a:t>HD </a:t>
            </a:r>
            <a:r>
              <a:rPr lang="en-US" sz="800" dirty="0" smtClean="0"/>
              <a:t>audio handset </a:t>
            </a:r>
            <a:r>
              <a:rPr lang="en-US" sz="800" dirty="0"/>
              <a:t>and </a:t>
            </a:r>
            <a:r>
              <a:rPr lang="en-US" sz="800" dirty="0" smtClean="0"/>
              <a:t>speakerphone</a:t>
            </a:r>
          </a:p>
          <a:p>
            <a:pPr>
              <a:buFont typeface="Arial" pitchFamily="34" charset="0"/>
              <a:buChar char="•"/>
            </a:pPr>
            <a:r>
              <a:rPr lang="en-US" sz="800" dirty="0"/>
              <a:t>4</a:t>
            </a:r>
            <a:r>
              <a:rPr lang="en-US" sz="800" dirty="0" smtClean="0"/>
              <a:t>-way </a:t>
            </a:r>
            <a:r>
              <a:rPr lang="en-US" sz="800" dirty="0"/>
              <a:t>audio conferencing </a:t>
            </a:r>
            <a:r>
              <a:rPr lang="en-US" sz="800" dirty="0" smtClean="0"/>
              <a:t>for calls</a:t>
            </a:r>
            <a:endParaRPr lang="en-US" sz="800" dirty="0"/>
          </a:p>
        </p:txBody>
      </p:sp>
      <p:sp>
        <p:nvSpPr>
          <p:cNvPr id="30" name="Rectangle 29"/>
          <p:cNvSpPr/>
          <p:nvPr/>
        </p:nvSpPr>
        <p:spPr>
          <a:xfrm>
            <a:off x="4191000" y="6553200"/>
            <a:ext cx="25146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800" dirty="0" smtClean="0"/>
              <a:t>2.5 inch (132x64) backlit graphical LCD Display</a:t>
            </a:r>
            <a:endParaRPr lang="en-US" sz="800" dirty="0" smtClean="0"/>
          </a:p>
          <a:p>
            <a:pPr>
              <a:buFont typeface="Arial" pitchFamily="34" charset="0"/>
              <a:buChar char="•"/>
            </a:pPr>
            <a:r>
              <a:rPr lang="en-US" sz="800" dirty="0"/>
              <a:t>3</a:t>
            </a:r>
            <a:r>
              <a:rPr lang="en-US" sz="800" dirty="0" smtClean="0"/>
              <a:t> lines 3 </a:t>
            </a:r>
            <a:r>
              <a:rPr lang="en-US" sz="800" dirty="0"/>
              <a:t>SIP </a:t>
            </a:r>
            <a:r>
              <a:rPr lang="en-US" sz="800" dirty="0" smtClean="0"/>
              <a:t>accounts</a:t>
            </a:r>
          </a:p>
          <a:p>
            <a:pPr>
              <a:buFont typeface="Arial" pitchFamily="34" charset="0"/>
              <a:buChar char="•"/>
            </a:pPr>
            <a:r>
              <a:rPr lang="en-US" sz="800" dirty="0" smtClean="0"/>
              <a:t>3 programmable soft </a:t>
            </a:r>
            <a:r>
              <a:rPr lang="en-US" sz="800" dirty="0"/>
              <a:t>keys</a:t>
            </a:r>
          </a:p>
          <a:p>
            <a:pPr>
              <a:buFont typeface="Arial" pitchFamily="34" charset="0"/>
              <a:buChar char="•"/>
            </a:pPr>
            <a:r>
              <a:rPr lang="en-US" sz="800" dirty="0"/>
              <a:t>Dual </a:t>
            </a:r>
            <a:r>
              <a:rPr lang="en-US" sz="800" dirty="0" smtClean="0"/>
              <a:t>switched </a:t>
            </a:r>
            <a:r>
              <a:rPr lang="en-US" sz="800" dirty="0"/>
              <a:t>Gigabit ports, built-in </a:t>
            </a:r>
            <a:r>
              <a:rPr lang="en-US" sz="800" dirty="0" err="1"/>
              <a:t>PoE</a:t>
            </a:r>
            <a:endParaRPr lang="en-US" sz="800" dirty="0"/>
          </a:p>
          <a:p>
            <a:pPr>
              <a:buFont typeface="Arial" pitchFamily="34" charset="0"/>
              <a:buChar char="•"/>
            </a:pPr>
            <a:r>
              <a:rPr lang="en-US" sz="800" dirty="0"/>
              <a:t>8</a:t>
            </a:r>
            <a:r>
              <a:rPr lang="en-US" sz="800" dirty="0" smtClean="0"/>
              <a:t> programmable /customizable </a:t>
            </a:r>
            <a:r>
              <a:rPr lang="en-US" sz="800" dirty="0"/>
              <a:t>BLF/speed-dial keys</a:t>
            </a:r>
          </a:p>
          <a:p>
            <a:pPr>
              <a:buFont typeface="Arial" pitchFamily="34" charset="0"/>
              <a:buChar char="•"/>
            </a:pPr>
            <a:r>
              <a:rPr lang="en-US" sz="800" dirty="0"/>
              <a:t>Built-in </a:t>
            </a:r>
            <a:r>
              <a:rPr lang="en-US" sz="800" dirty="0" smtClean="0"/>
              <a:t>Bluetooth</a:t>
            </a:r>
          </a:p>
          <a:p>
            <a:pPr>
              <a:buFont typeface="Arial" pitchFamily="34" charset="0"/>
              <a:buChar char="•"/>
            </a:pPr>
            <a:r>
              <a:rPr lang="en-US" sz="800" dirty="0" smtClean="0"/>
              <a:t>HD </a:t>
            </a:r>
            <a:r>
              <a:rPr lang="en-US" sz="800" dirty="0"/>
              <a:t>audio on speakerphone and handset</a:t>
            </a:r>
          </a:p>
          <a:p>
            <a:pPr>
              <a:buFont typeface="Arial" pitchFamily="34" charset="0"/>
              <a:buChar char="•"/>
            </a:pPr>
            <a:r>
              <a:rPr lang="en-US" sz="800" dirty="0"/>
              <a:t>Dual-switched Gigabit ports, integrated </a:t>
            </a:r>
            <a:r>
              <a:rPr lang="en-US" sz="800" dirty="0" err="1"/>
              <a:t>PoE</a:t>
            </a:r>
            <a:endParaRPr lang="en-US" sz="8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300</TotalTime>
  <Words>270</Words>
  <Application>Microsoft Office PowerPoint</Application>
  <PresentationFormat>Custom</PresentationFormat>
  <Paragraphs>49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>Region 8 Education Service Center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David Fortriede</dc:creator>
  <cp:lastModifiedBy>David Fortriede</cp:lastModifiedBy>
  <cp:revision>28</cp:revision>
  <dcterms:created xsi:type="dcterms:W3CDTF">2018-10-17T13:42:20Z</dcterms:created>
  <dcterms:modified xsi:type="dcterms:W3CDTF">2018-10-17T18:42:58Z</dcterms:modified>
</cp:coreProperties>
</file>